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8" r:id="rId3"/>
    <p:sldId id="267" r:id="rId4"/>
    <p:sldId id="285" r:id="rId5"/>
    <p:sldId id="288" r:id="rId6"/>
    <p:sldId id="286" r:id="rId7"/>
    <p:sldId id="272" r:id="rId8"/>
    <p:sldId id="279" r:id="rId9"/>
    <p:sldId id="263" r:id="rId10"/>
    <p:sldId id="280" r:id="rId11"/>
    <p:sldId id="264" r:id="rId12"/>
    <p:sldId id="289" r:id="rId13"/>
    <p:sldId id="274" r:id="rId14"/>
    <p:sldId id="290" r:id="rId15"/>
    <p:sldId id="282" r:id="rId16"/>
    <p:sldId id="277" r:id="rId17"/>
    <p:sldId id="270" r:id="rId18"/>
    <p:sldId id="281" r:id="rId19"/>
    <p:sldId id="276" r:id="rId20"/>
    <p:sldId id="291" r:id="rId21"/>
    <p:sldId id="287" r:id="rId22"/>
    <p:sldId id="269" r:id="rId23"/>
    <p:sldId id="275" r:id="rId24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7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38" autoAdjust="0"/>
    <p:restoredTop sz="91755"/>
  </p:normalViewPr>
  <p:slideViewPr>
    <p:cSldViewPr snapToGrid="0">
      <p:cViewPr varScale="1">
        <p:scale>
          <a:sx n="74" d="100"/>
          <a:sy n="74" d="100"/>
        </p:scale>
        <p:origin x="141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733FB-A415-4E74-B350-D9EA023A335B}" type="datetimeFigureOut">
              <a:rPr lang="es-CO" smtClean="0"/>
              <a:t>21/09/2016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D30DE-566C-4C8F-B4A5-5532E25396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441266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FA7AE-83B3-E14A-B165-9E927CE1F390}" type="datetimeFigureOut">
              <a:rPr lang="es-ES_tradnl" smtClean="0"/>
              <a:t>21/09/2016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E8DA8-B5F7-2547-A808-71861BB73E9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382763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1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7630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10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77899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11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108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12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8346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13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8345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14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8527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15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3779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16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67999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17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8974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0788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19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838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2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4967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20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1797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21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0117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22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095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23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9449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3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9494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4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4751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5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56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6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953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7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8749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00310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E8DA8-B5F7-2547-A808-71861BB73E9D}" type="slidenum">
              <a:rPr lang="es-ES_tradnl" smtClean="0"/>
              <a:t>9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63827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3B437-1B18-4516-842F-952F31B94D9E}" type="datetime1">
              <a:rPr lang="es-MX" smtClean="0"/>
              <a:t>21/09/2016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765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6EFC-7049-4781-B6E2-E84C62B3BA7C}" type="datetime1">
              <a:rPr lang="es-MX" smtClean="0"/>
              <a:t>21/09/2016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999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5CB1A-1CF6-49F6-819F-FB3CF30F7D8C}" type="datetime1">
              <a:rPr lang="es-MX" smtClean="0"/>
              <a:t>21/09/2016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475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8C3B-7695-4F34-BEA4-FD1CAC68BC76}" type="datetime1">
              <a:rPr lang="es-MX" smtClean="0"/>
              <a:t>21/09/2016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407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795E-0D11-461C-863A-F7A9A303E588}" type="datetime1">
              <a:rPr lang="es-MX" smtClean="0"/>
              <a:t>21/09/2016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323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79BD-B5A7-447D-BD9D-BABF8D18579C}" type="datetime1">
              <a:rPr lang="es-MX" smtClean="0"/>
              <a:t>21/09/2016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308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E0D5-2013-4E9E-A1D3-12DE3A169C2A}" type="datetime1">
              <a:rPr lang="es-MX" smtClean="0"/>
              <a:t>21/09/2016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933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8501-E79A-49D1-9ADF-4EA1541EC902}" type="datetime1">
              <a:rPr lang="es-MX" smtClean="0"/>
              <a:t>21/09/2016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322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CD88-8766-4B37-A03D-223D7552DD76}" type="datetime1">
              <a:rPr lang="es-MX" smtClean="0"/>
              <a:t>21/09/2016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090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EC56-6D6A-41A8-A406-94695210849E}" type="datetime1">
              <a:rPr lang="es-MX" smtClean="0"/>
              <a:t>21/09/2016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0391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E2386-69C7-414F-80EB-586A0573ADA1}" type="datetime1">
              <a:rPr lang="es-MX" smtClean="0"/>
              <a:t>21/09/2016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828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6D670-AAA5-4853-AD3D-77CDE8AAA27F}" type="datetime1">
              <a:rPr lang="es-MX" smtClean="0"/>
              <a:t>21/09/2016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446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4.pn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f"/><Relationship Id="rId11" Type="http://schemas.openxmlformats.org/officeDocument/2006/relationships/image" Target="../media/image31.tiff"/><Relationship Id="rId5" Type="http://schemas.openxmlformats.org/officeDocument/2006/relationships/image" Target="../media/image25.tiff"/><Relationship Id="rId10" Type="http://schemas.openxmlformats.org/officeDocument/2006/relationships/image" Target="../media/image30.tiff"/><Relationship Id="rId4" Type="http://schemas.microsoft.com/office/2007/relationships/hdphoto" Target="../media/hdphoto1.wdp"/><Relationship Id="rId9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502394" y="2450086"/>
            <a:ext cx="8319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800" b="1" dirty="0" smtClean="0">
                <a:latin typeface="Arial" charset="0"/>
                <a:ea typeface="Arial" charset="0"/>
                <a:cs typeface="Arial" charset="0"/>
              </a:rPr>
              <a:t>NARCOLEPSIA</a:t>
            </a:r>
            <a:endParaRPr lang="es-CO" sz="88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7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736600" y="599419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 smtClean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HACIA LA PROFESIONALIZACIÓN</a:t>
            </a:r>
            <a:endParaRPr lang="es-CO" sz="2800" b="1" dirty="0">
              <a:solidFill>
                <a:schemeClr val="accent4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n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7165" y="1248966"/>
            <a:ext cx="4942070" cy="508727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684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102" y="-472441"/>
            <a:ext cx="9773921" cy="73304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6836" y="-329822"/>
            <a:ext cx="1400980" cy="727431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79586" y="2363683"/>
            <a:ext cx="2397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Inclusión de la Mujer</a:t>
            </a:r>
            <a:endParaRPr lang="es-ES_tradnl" sz="2400" b="1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1070525" y="1210129"/>
            <a:ext cx="1071154" cy="107115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342768" y="1284041"/>
            <a:ext cx="526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534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n 5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3468" y="2395655"/>
            <a:ext cx="4384102" cy="4418087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204670" y="3381096"/>
            <a:ext cx="4287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CO" sz="1400" dirty="0" smtClean="0"/>
              <a:t>Lectores </a:t>
            </a:r>
            <a:r>
              <a:rPr lang="es-CO" sz="1400" dirty="0"/>
              <a:t>biométricos y reconocimiento facial.</a:t>
            </a:r>
          </a:p>
          <a:p>
            <a:pPr marL="285750" indent="-285750">
              <a:buFont typeface="Arial" charset="0"/>
              <a:buChar char="•"/>
            </a:pPr>
            <a:r>
              <a:rPr lang="es-CO" sz="1400" dirty="0" smtClean="0"/>
              <a:t>Controles </a:t>
            </a:r>
            <a:r>
              <a:rPr lang="es-CO" sz="1400" dirty="0"/>
              <a:t>de accesos.</a:t>
            </a:r>
          </a:p>
          <a:p>
            <a:pPr marL="285750" indent="-285750">
              <a:buFont typeface="Arial" charset="0"/>
              <a:buChar char="•"/>
            </a:pPr>
            <a:r>
              <a:rPr lang="es-CO" sz="1400" dirty="0" smtClean="0"/>
              <a:t>Cámaras </a:t>
            </a:r>
            <a:r>
              <a:rPr lang="es-CO" sz="1400" dirty="0"/>
              <a:t>y sensores de seguridad.</a:t>
            </a:r>
          </a:p>
          <a:p>
            <a:pPr marL="285750" indent="-285750">
              <a:buFont typeface="Arial" charset="0"/>
              <a:buChar char="•"/>
            </a:pPr>
            <a:r>
              <a:rPr lang="es-CO" sz="1400" dirty="0" smtClean="0"/>
              <a:t>Conectividad </a:t>
            </a:r>
            <a:r>
              <a:rPr lang="es-CO" sz="1400" dirty="0"/>
              <a:t>en tiempo real con Central de Monitoreo y/o autoridades pertinentes.</a:t>
            </a:r>
          </a:p>
          <a:p>
            <a:pPr marL="285750" indent="-285750">
              <a:buFont typeface="Arial" charset="0"/>
              <a:buChar char="•"/>
            </a:pPr>
            <a:r>
              <a:rPr lang="es-CO" sz="1400" dirty="0" smtClean="0"/>
              <a:t>Sistemas </a:t>
            </a:r>
            <a:r>
              <a:rPr lang="es-CO" sz="1400" dirty="0"/>
              <a:t>de Georreferenciación.</a:t>
            </a:r>
          </a:p>
          <a:p>
            <a:pPr marL="285750" indent="-285750">
              <a:buFont typeface="Arial" charset="0"/>
              <a:buChar char="•"/>
            </a:pPr>
            <a:r>
              <a:rPr lang="es-CO" sz="1400" dirty="0" smtClean="0"/>
              <a:t>Software </a:t>
            </a:r>
            <a:r>
              <a:rPr lang="es-CO" sz="1400" dirty="0"/>
              <a:t>de control y seguimiento a guardas de seguridad.</a:t>
            </a:r>
          </a:p>
          <a:p>
            <a:pPr marL="285750" indent="-285750">
              <a:buFont typeface="Arial" charset="0"/>
              <a:buChar char="•"/>
            </a:pPr>
            <a:r>
              <a:rPr lang="es-CO" sz="1400" dirty="0" smtClean="0"/>
              <a:t>Sistemas </a:t>
            </a:r>
            <a:r>
              <a:rPr lang="es-CO" sz="1400" dirty="0"/>
              <a:t>de alarma.</a:t>
            </a:r>
          </a:p>
          <a:p>
            <a:pPr marL="285750" indent="-285750">
              <a:buFont typeface="Arial" charset="0"/>
              <a:buChar char="•"/>
            </a:pPr>
            <a:r>
              <a:rPr lang="es-CO" sz="1400" dirty="0" smtClean="0"/>
              <a:t>Automatización </a:t>
            </a:r>
            <a:r>
              <a:rPr lang="es-CO" sz="1400" dirty="0"/>
              <a:t>de procesos con medios electrónicos.</a:t>
            </a:r>
          </a:p>
          <a:p>
            <a:pPr marL="285750" indent="-285750">
              <a:buFont typeface="Arial" charset="0"/>
              <a:buChar char="•"/>
            </a:pPr>
            <a:r>
              <a:rPr lang="es-CO" sz="1400" dirty="0" smtClean="0"/>
              <a:t>Protección </a:t>
            </a:r>
            <a:r>
              <a:rPr lang="es-CO" sz="1400" dirty="0"/>
              <a:t>de </a:t>
            </a:r>
            <a:r>
              <a:rPr lang="es-CO" sz="1400" dirty="0" smtClean="0"/>
              <a:t>datos.</a:t>
            </a:r>
          </a:p>
          <a:p>
            <a:pPr marL="285750" indent="-285750">
              <a:buFont typeface="Arial" charset="0"/>
              <a:buChar char="•"/>
            </a:pPr>
            <a:r>
              <a:rPr lang="es-ES" sz="1400" dirty="0" smtClean="0">
                <a:solidFill>
                  <a:schemeClr val="bg2">
                    <a:lumMod val="25000"/>
                  </a:schemeClr>
                </a:solidFill>
              </a:rPr>
              <a:t>Domótica</a:t>
            </a:r>
          </a:p>
          <a:p>
            <a:pPr marL="285750" indent="-285750">
              <a:buFont typeface="Arial" charset="0"/>
              <a:buChar char="•"/>
            </a:pPr>
            <a:r>
              <a:rPr lang="es-ES" sz="1400" dirty="0" err="1" smtClean="0">
                <a:solidFill>
                  <a:schemeClr val="bg2">
                    <a:lumMod val="25000"/>
                  </a:schemeClr>
                </a:solidFill>
              </a:rPr>
              <a:t>Inmótica</a:t>
            </a:r>
            <a:r>
              <a:rPr lang="es-ES" sz="14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s-ES_tradnl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331131" y="1429156"/>
            <a:ext cx="1071154" cy="106847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58582" y="1481784"/>
            <a:ext cx="526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87940" y="2682628"/>
            <a:ext cx="3342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Nuevas </a:t>
            </a:r>
            <a:r>
              <a:rPr lang="es-ES" sz="2400" b="1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Tecnologías</a:t>
            </a:r>
            <a:endParaRPr lang="es-ES" sz="2400" b="1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0" name="Agrupar 39"/>
          <p:cNvGrpSpPr/>
          <p:nvPr/>
        </p:nvGrpSpPr>
        <p:grpSpPr>
          <a:xfrm>
            <a:off x="6680413" y="3865479"/>
            <a:ext cx="2024383" cy="1386522"/>
            <a:chOff x="6680413" y="3865479"/>
            <a:chExt cx="2024383" cy="1386522"/>
          </a:xfrm>
        </p:grpSpPr>
        <p:cxnSp>
          <p:nvCxnSpPr>
            <p:cNvPr id="12" name="Conector recto de flecha 11"/>
            <p:cNvCxnSpPr/>
            <p:nvPr/>
          </p:nvCxnSpPr>
          <p:spPr>
            <a:xfrm>
              <a:off x="6680413" y="3865479"/>
              <a:ext cx="855059" cy="486410"/>
            </a:xfrm>
            <a:prstGeom prst="straightConnector1">
              <a:avLst/>
            </a:prstGeom>
            <a:ln w="28575"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8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lin ang="2700000" scaled="1"/>
                <a:tileRect/>
              </a:gra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3395" y="4210600"/>
              <a:ext cx="1041401" cy="1041401"/>
            </a:xfrm>
            <a:prstGeom prst="rect">
              <a:avLst/>
            </a:prstGeom>
          </p:spPr>
        </p:pic>
      </p:grpSp>
      <p:grpSp>
        <p:nvGrpSpPr>
          <p:cNvPr id="38" name="Agrupar 37"/>
          <p:cNvGrpSpPr/>
          <p:nvPr/>
        </p:nvGrpSpPr>
        <p:grpSpPr>
          <a:xfrm>
            <a:off x="6509370" y="2738556"/>
            <a:ext cx="2207634" cy="1065818"/>
            <a:chOff x="6509370" y="2738556"/>
            <a:chExt cx="2207634" cy="1065818"/>
          </a:xfrm>
        </p:grpSpPr>
        <p:cxnSp>
          <p:nvCxnSpPr>
            <p:cNvPr id="9" name="Conector recto de flecha 8"/>
            <p:cNvCxnSpPr/>
            <p:nvPr/>
          </p:nvCxnSpPr>
          <p:spPr>
            <a:xfrm>
              <a:off x="6509370" y="3240927"/>
              <a:ext cx="992965" cy="31419"/>
            </a:xfrm>
            <a:prstGeom prst="straightConnector1">
              <a:avLst/>
            </a:prstGeom>
            <a:ln w="28575"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8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lin ang="2700000" scaled="1"/>
                <a:tileRect/>
              </a:gra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1186" y="2738556"/>
              <a:ext cx="1065818" cy="1065818"/>
            </a:xfrm>
            <a:prstGeom prst="rect">
              <a:avLst/>
            </a:prstGeom>
          </p:spPr>
        </p:pic>
      </p:grpSp>
      <p:grpSp>
        <p:nvGrpSpPr>
          <p:cNvPr id="37" name="Agrupar 36"/>
          <p:cNvGrpSpPr/>
          <p:nvPr/>
        </p:nvGrpSpPr>
        <p:grpSpPr>
          <a:xfrm>
            <a:off x="6136041" y="1144557"/>
            <a:ext cx="2133762" cy="1625233"/>
            <a:chOff x="6136041" y="1144557"/>
            <a:chExt cx="2133762" cy="1625233"/>
          </a:xfrm>
        </p:grpSpPr>
        <p:cxnSp>
          <p:nvCxnSpPr>
            <p:cNvPr id="19" name="Conector recto de flecha 18"/>
            <p:cNvCxnSpPr/>
            <p:nvPr/>
          </p:nvCxnSpPr>
          <p:spPr>
            <a:xfrm flipV="1">
              <a:off x="6136041" y="2228962"/>
              <a:ext cx="971901" cy="540828"/>
            </a:xfrm>
            <a:prstGeom prst="straightConnector1">
              <a:avLst/>
            </a:prstGeom>
            <a:ln w="28575"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8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lin ang="2700000" scaled="1"/>
                <a:tileRect/>
              </a:gra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0543" y="1144557"/>
              <a:ext cx="1099260" cy="1099260"/>
            </a:xfrm>
            <a:prstGeom prst="rect">
              <a:avLst/>
            </a:prstGeom>
          </p:spPr>
        </p:pic>
      </p:grpSp>
      <p:grpSp>
        <p:nvGrpSpPr>
          <p:cNvPr id="36" name="Agrupar 35"/>
          <p:cNvGrpSpPr/>
          <p:nvPr/>
        </p:nvGrpSpPr>
        <p:grpSpPr>
          <a:xfrm>
            <a:off x="5592797" y="433302"/>
            <a:ext cx="1141542" cy="2122942"/>
            <a:chOff x="5592797" y="433302"/>
            <a:chExt cx="1141542" cy="2122942"/>
          </a:xfrm>
        </p:grpSpPr>
        <p:cxnSp>
          <p:nvCxnSpPr>
            <p:cNvPr id="6" name="Conector recto de flecha 5"/>
            <p:cNvCxnSpPr/>
            <p:nvPr/>
          </p:nvCxnSpPr>
          <p:spPr>
            <a:xfrm flipV="1">
              <a:off x="5592797" y="1608381"/>
              <a:ext cx="234211" cy="947863"/>
            </a:xfrm>
            <a:prstGeom prst="straightConnector1">
              <a:avLst/>
            </a:prstGeom>
            <a:ln w="28575"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8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lin ang="2700000" scaled="1"/>
                <a:tileRect/>
              </a:gra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92797" y="433302"/>
              <a:ext cx="1141542" cy="1141542"/>
            </a:xfrm>
            <a:prstGeom prst="rect">
              <a:avLst/>
            </a:prstGeom>
          </p:spPr>
        </p:pic>
      </p:grpSp>
      <p:grpSp>
        <p:nvGrpSpPr>
          <p:cNvPr id="35" name="Agrupar 34"/>
          <p:cNvGrpSpPr/>
          <p:nvPr/>
        </p:nvGrpSpPr>
        <p:grpSpPr>
          <a:xfrm>
            <a:off x="3511425" y="553013"/>
            <a:ext cx="1538128" cy="2129615"/>
            <a:chOff x="3511425" y="553013"/>
            <a:chExt cx="1538128" cy="2129615"/>
          </a:xfrm>
        </p:grpSpPr>
        <p:cxnSp>
          <p:nvCxnSpPr>
            <p:cNvPr id="4" name="Conector recto de flecha 3"/>
            <p:cNvCxnSpPr/>
            <p:nvPr/>
          </p:nvCxnSpPr>
          <p:spPr>
            <a:xfrm flipH="1" flipV="1">
              <a:off x="4491916" y="1948805"/>
              <a:ext cx="557637" cy="733823"/>
            </a:xfrm>
            <a:prstGeom prst="straightConnector1">
              <a:avLst/>
            </a:prstGeom>
            <a:ln w="28575"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8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lin ang="2700000" scaled="1"/>
                <a:tileRect/>
              </a:gra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1425" y="553013"/>
              <a:ext cx="1206500" cy="120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412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743" y="3038990"/>
            <a:ext cx="2767433" cy="1844955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25" y="719623"/>
            <a:ext cx="4327649" cy="6138378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1239" y="719622"/>
            <a:ext cx="1746285" cy="1746285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262" y="1352984"/>
            <a:ext cx="1868832" cy="1868832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28" y="1332560"/>
            <a:ext cx="1909679" cy="1909679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828654" y="5032241"/>
            <a:ext cx="5221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latin typeface="Arial" charset="0"/>
                <a:ea typeface="Arial" charset="0"/>
                <a:cs typeface="Arial" charset="0"/>
              </a:rPr>
              <a:t>Los Centros Comerciales ya no son solo para comprar también para la diversión y el  entretenimiento</a:t>
            </a:r>
            <a:endParaRPr lang="es-CO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02007" y="4865052"/>
            <a:ext cx="5148053" cy="3778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2669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9" b="89909" l="9976" r="899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7344" r="19688" b="5801"/>
          <a:stretch/>
        </p:blipFill>
        <p:spPr>
          <a:xfrm>
            <a:off x="1970086" y="945475"/>
            <a:ext cx="4843463" cy="4055151"/>
          </a:xfrm>
          <a:prstGeom prst="rect">
            <a:avLst/>
          </a:prstGeom>
        </p:spPr>
      </p:pic>
      <p:sp>
        <p:nvSpPr>
          <p:cNvPr id="6" name="Llamada de nube 5"/>
          <p:cNvSpPr/>
          <p:nvPr/>
        </p:nvSpPr>
        <p:spPr>
          <a:xfrm>
            <a:off x="262379" y="664782"/>
            <a:ext cx="2043926" cy="1538059"/>
          </a:xfrm>
          <a:prstGeom prst="cloudCallout">
            <a:avLst>
              <a:gd name="adj1" fmla="val 76182"/>
              <a:gd name="adj2" fmla="val 23552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63500" dir="2700000" sx="99000" sy="99000" algn="tl" rotWithShape="0">
              <a:schemeClr val="bg2">
                <a:lumMod val="50000"/>
                <a:alpha val="40000"/>
              </a:schemeClr>
            </a:outerShdw>
          </a:effectLst>
          <a:scene3d>
            <a:camera prst="orthographicFront"/>
            <a:lightRig rig="soft" dir="t"/>
          </a:scene3d>
          <a:sp3d prstMaterial="matte">
            <a:extrusionClr>
              <a:schemeClr val="bg1">
                <a:lumMod val="85000"/>
              </a:schemeClr>
            </a:extrusionClr>
            <a:contourClr>
              <a:schemeClr val="bg1">
                <a:lumMod val="9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Llamada de nube 6"/>
          <p:cNvSpPr/>
          <p:nvPr/>
        </p:nvSpPr>
        <p:spPr>
          <a:xfrm>
            <a:off x="6429375" y="3569376"/>
            <a:ext cx="2328863" cy="1817013"/>
          </a:xfrm>
          <a:prstGeom prst="cloudCallout">
            <a:avLst>
              <a:gd name="adj1" fmla="val -68942"/>
              <a:gd name="adj2" fmla="val -63451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63500" dir="2700000" sx="99000" sy="99000" algn="tl" rotWithShape="0">
              <a:schemeClr val="bg2">
                <a:lumMod val="50000"/>
                <a:alpha val="40000"/>
              </a:schemeClr>
            </a:outerShdw>
          </a:effectLst>
          <a:scene3d>
            <a:camera prst="orthographicFront"/>
            <a:lightRig rig="soft" dir="t"/>
          </a:scene3d>
          <a:sp3d prstMaterial="matte">
            <a:extrusionClr>
              <a:schemeClr val="bg1">
                <a:lumMod val="85000"/>
              </a:schemeClr>
            </a:extrusionClr>
            <a:contourClr>
              <a:schemeClr val="bg1">
                <a:lumMod val="9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Llamada ovalada 7"/>
          <p:cNvSpPr/>
          <p:nvPr/>
        </p:nvSpPr>
        <p:spPr>
          <a:xfrm>
            <a:off x="6429375" y="763399"/>
            <a:ext cx="2241705" cy="1870030"/>
          </a:xfrm>
          <a:prstGeom prst="wedgeEllipseCallout">
            <a:avLst>
              <a:gd name="adj1" fmla="val -64108"/>
              <a:gd name="adj2" fmla="val 2481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63500" dir="2700000" sx="99000" sy="99000" algn="tl" rotWithShape="0">
              <a:schemeClr val="bg2">
                <a:lumMod val="50000"/>
                <a:alpha val="40000"/>
              </a:schemeClr>
            </a:outerShdw>
          </a:effectLst>
          <a:scene3d>
            <a:camera prst="orthographicFront"/>
            <a:lightRig rig="soft" dir="t"/>
          </a:scene3d>
          <a:sp3d prstMaterial="matte">
            <a:extrusionClr>
              <a:schemeClr val="bg1">
                <a:lumMod val="85000"/>
              </a:schemeClr>
            </a:extrusionClr>
            <a:contourClr>
              <a:schemeClr val="bg1">
                <a:lumMod val="9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Llamada ovalada 8"/>
          <p:cNvSpPr/>
          <p:nvPr/>
        </p:nvSpPr>
        <p:spPr>
          <a:xfrm>
            <a:off x="147051" y="3622483"/>
            <a:ext cx="2159254" cy="1742555"/>
          </a:xfrm>
          <a:prstGeom prst="wedgeEllipseCallout">
            <a:avLst>
              <a:gd name="adj1" fmla="val 74375"/>
              <a:gd name="adj2" fmla="val -66691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63500" dir="2700000" sx="99000" sy="99000" algn="tl" rotWithShape="0">
              <a:schemeClr val="bg2">
                <a:lumMod val="50000"/>
                <a:alpha val="40000"/>
              </a:schemeClr>
            </a:outerShdw>
          </a:effectLst>
          <a:scene3d>
            <a:camera prst="orthographicFront"/>
            <a:lightRig rig="soft" dir="t"/>
          </a:scene3d>
          <a:sp3d prstMaterial="matte">
            <a:extrusionClr>
              <a:schemeClr val="bg1">
                <a:lumMod val="85000"/>
              </a:schemeClr>
            </a:extrusionClr>
            <a:contourClr>
              <a:schemeClr val="bg1">
                <a:lumMod val="9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780" y="4277972"/>
            <a:ext cx="1317795" cy="4315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900" y="1066764"/>
            <a:ext cx="1706046" cy="65171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4694" y="1828041"/>
            <a:ext cx="1127107" cy="58589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53" y="981070"/>
            <a:ext cx="825189" cy="82518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502" y="952623"/>
            <a:ext cx="722613" cy="79921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566" y="3642264"/>
            <a:ext cx="1420479" cy="10631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7851" y="4694667"/>
            <a:ext cx="1671907" cy="305959"/>
          </a:xfrm>
          <a:prstGeom prst="rect">
            <a:avLst/>
          </a:prstGeom>
        </p:spPr>
      </p:pic>
      <p:sp>
        <p:nvSpPr>
          <p:cNvPr id="18" name="17 CuadroTexto"/>
          <p:cNvSpPr txBox="1"/>
          <p:nvPr/>
        </p:nvSpPr>
        <p:spPr>
          <a:xfrm>
            <a:off x="1460871" y="5386389"/>
            <a:ext cx="5659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 smtClean="0">
                <a:latin typeface="Arial" charset="0"/>
                <a:ea typeface="Arial" charset="0"/>
                <a:cs typeface="Arial" charset="0"/>
              </a:rPr>
              <a:t>En esta nueva era el Marketing desarrolla procesos para el  posicionamiento de marca  pero igualmente satisface las necesidades del cliente  para generar experiencias.</a:t>
            </a:r>
            <a:endParaRPr lang="es-CO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50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246924" y="990600"/>
            <a:ext cx="4573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CO" sz="2800" b="1" dirty="0" smtClean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PROPUESTA DE VALOR </a:t>
            </a:r>
            <a:endParaRPr lang="es-CO" b="1" dirty="0" smtClean="0">
              <a:solidFill>
                <a:schemeClr val="accent4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6" name="Agrupar 15"/>
          <p:cNvGrpSpPr/>
          <p:nvPr/>
        </p:nvGrpSpPr>
        <p:grpSpPr>
          <a:xfrm>
            <a:off x="185127" y="2507878"/>
            <a:ext cx="1953846" cy="2719444"/>
            <a:chOff x="185127" y="2507878"/>
            <a:chExt cx="1953846" cy="2719444"/>
          </a:xfrm>
        </p:grpSpPr>
        <p:sp>
          <p:nvSpPr>
            <p:cNvPr id="12" name="Elipse 11"/>
            <p:cNvSpPr/>
            <p:nvPr/>
          </p:nvSpPr>
          <p:spPr>
            <a:xfrm>
              <a:off x="641350" y="2676339"/>
              <a:ext cx="1041400" cy="10414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6400" y="2507878"/>
              <a:ext cx="1511300" cy="1511300"/>
            </a:xfrm>
            <a:prstGeom prst="rect">
              <a:avLst/>
            </a:prstGeom>
          </p:spPr>
        </p:pic>
        <p:sp>
          <p:nvSpPr>
            <p:cNvPr id="8" name="CuadroTexto 7"/>
            <p:cNvSpPr txBox="1"/>
            <p:nvPr/>
          </p:nvSpPr>
          <p:spPr>
            <a:xfrm>
              <a:off x="185127" y="4303992"/>
              <a:ext cx="1953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b="1" dirty="0" smtClean="0">
                  <a:solidFill>
                    <a:schemeClr val="accent4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La capacidad de sorprender el cliente</a:t>
              </a:r>
              <a:endParaRPr lang="es-ES_tradnl" b="1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Agrupar 16"/>
          <p:cNvGrpSpPr/>
          <p:nvPr/>
        </p:nvGrpSpPr>
        <p:grpSpPr>
          <a:xfrm>
            <a:off x="2590800" y="2291978"/>
            <a:ext cx="2044700" cy="2651624"/>
            <a:chOff x="2590800" y="2291978"/>
            <a:chExt cx="2044700" cy="2651624"/>
          </a:xfrm>
        </p:grpSpPr>
        <p:sp>
          <p:nvSpPr>
            <p:cNvPr id="13" name="Elipse 12"/>
            <p:cNvSpPr/>
            <p:nvPr/>
          </p:nvSpPr>
          <p:spPr>
            <a:xfrm>
              <a:off x="3040156" y="2741334"/>
              <a:ext cx="1044388" cy="104438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0800" y="2291978"/>
              <a:ext cx="1943101" cy="1943101"/>
            </a:xfrm>
            <a:prstGeom prst="rect">
              <a:avLst/>
            </a:prstGeom>
          </p:spPr>
        </p:pic>
        <p:sp>
          <p:nvSpPr>
            <p:cNvPr id="9" name="CuadroTexto 8"/>
            <p:cNvSpPr txBox="1"/>
            <p:nvPr/>
          </p:nvSpPr>
          <p:spPr>
            <a:xfrm>
              <a:off x="2590800" y="4297271"/>
              <a:ext cx="2044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b="1" dirty="0" smtClean="0">
                  <a:solidFill>
                    <a:schemeClr val="accent4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El entretenimiento</a:t>
              </a:r>
              <a:endParaRPr lang="es-ES_tradnl" b="1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8" name="Agrupar 17"/>
          <p:cNvGrpSpPr/>
          <p:nvPr/>
        </p:nvGrpSpPr>
        <p:grpSpPr>
          <a:xfrm>
            <a:off x="4978400" y="2374900"/>
            <a:ext cx="1651000" cy="2436923"/>
            <a:chOff x="4978400" y="2374900"/>
            <a:chExt cx="1651000" cy="2436923"/>
          </a:xfrm>
        </p:grpSpPr>
        <p:sp>
          <p:nvSpPr>
            <p:cNvPr id="14" name="Elipse 13"/>
            <p:cNvSpPr/>
            <p:nvPr/>
          </p:nvSpPr>
          <p:spPr>
            <a:xfrm>
              <a:off x="5278345" y="2800541"/>
              <a:ext cx="1044388" cy="10443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8400" y="2374900"/>
              <a:ext cx="1644278" cy="1644278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/>
          </p:nvSpPr>
          <p:spPr>
            <a:xfrm>
              <a:off x="4978400" y="4442491"/>
              <a:ext cx="165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b="1" dirty="0" smtClean="0">
                  <a:solidFill>
                    <a:schemeClr val="accent4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Los niños</a:t>
              </a:r>
              <a:endParaRPr lang="es-ES_tradnl" b="1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9" name="Agrupar 18"/>
          <p:cNvGrpSpPr/>
          <p:nvPr/>
        </p:nvGrpSpPr>
        <p:grpSpPr>
          <a:xfrm>
            <a:off x="7239000" y="2507878"/>
            <a:ext cx="1701800" cy="2297224"/>
            <a:chOff x="7239000" y="2507878"/>
            <a:chExt cx="1701800" cy="2297224"/>
          </a:xfrm>
        </p:grpSpPr>
        <p:sp>
          <p:nvSpPr>
            <p:cNvPr id="15" name="Elipse 14"/>
            <p:cNvSpPr/>
            <p:nvPr/>
          </p:nvSpPr>
          <p:spPr>
            <a:xfrm>
              <a:off x="7476266" y="2800541"/>
              <a:ext cx="1044388" cy="1044388"/>
            </a:xfrm>
            <a:prstGeom prst="ellipse">
              <a:avLst/>
            </a:prstGeom>
            <a:solidFill>
              <a:srgbClr val="BB7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9000" y="2507878"/>
              <a:ext cx="1518920" cy="1518920"/>
            </a:xfrm>
            <a:prstGeom prst="rect">
              <a:avLst/>
            </a:prstGeom>
          </p:spPr>
        </p:pic>
        <p:sp>
          <p:nvSpPr>
            <p:cNvPr id="11" name="CuadroTexto 10"/>
            <p:cNvSpPr txBox="1"/>
            <p:nvPr/>
          </p:nvSpPr>
          <p:spPr>
            <a:xfrm>
              <a:off x="7239000" y="4435770"/>
              <a:ext cx="1701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b="1" dirty="0" smtClean="0">
                  <a:solidFill>
                    <a:schemeClr val="accent4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Las mascotas</a:t>
              </a:r>
              <a:endParaRPr lang="es-ES_tradnl" b="1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594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481959" y="632042"/>
            <a:ext cx="442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 smtClean="0">
                <a:solidFill>
                  <a:schemeClr val="accent4">
                    <a:lumMod val="75000"/>
                  </a:schemeClr>
                </a:solidFill>
              </a:rPr>
              <a:t>PLANEACI</a:t>
            </a:r>
            <a:r>
              <a:rPr lang="es-ES" sz="2800" b="1" dirty="0" smtClean="0">
                <a:solidFill>
                  <a:schemeClr val="accent4">
                    <a:lumMod val="75000"/>
                  </a:schemeClr>
                </a:solidFill>
              </a:rPr>
              <a:t>ÓN ESTRATÉGICA  </a:t>
            </a:r>
            <a:endParaRPr lang="es-ES_tradnl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8" name="7 Conector recto de flecha"/>
          <p:cNvCxnSpPr/>
          <p:nvPr/>
        </p:nvCxnSpPr>
        <p:spPr>
          <a:xfrm flipH="1">
            <a:off x="1280322" y="3606275"/>
            <a:ext cx="384290" cy="4577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 de flecha"/>
          <p:cNvCxnSpPr/>
          <p:nvPr/>
        </p:nvCxnSpPr>
        <p:spPr>
          <a:xfrm>
            <a:off x="2528600" y="3650466"/>
            <a:ext cx="288422" cy="4262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4038600" y="2050561"/>
            <a:ext cx="0" cy="4052277"/>
          </a:xfrm>
          <a:prstGeom prst="line">
            <a:avLst/>
          </a:prstGeom>
          <a:ln>
            <a:solidFill>
              <a:srgbClr val="BB76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683512" y="1656834"/>
            <a:ext cx="97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>
                <a:latin typeface="Arial" charset="0"/>
                <a:ea typeface="Arial" charset="0"/>
                <a:cs typeface="Arial" charset="0"/>
              </a:rPr>
              <a:t>ANTES</a:t>
            </a:r>
            <a:endParaRPr lang="es-ES_tradnl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205574" y="1656834"/>
            <a:ext cx="75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smtClean="0">
                <a:latin typeface="Arial" charset="0"/>
                <a:ea typeface="Arial" charset="0"/>
                <a:cs typeface="Arial" charset="0"/>
              </a:rPr>
              <a:t>HOY</a:t>
            </a:r>
            <a:endParaRPr lang="es-ES_tradnl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Abrir llave 27"/>
          <p:cNvSpPr/>
          <p:nvPr/>
        </p:nvSpPr>
        <p:spPr>
          <a:xfrm rot="16200000">
            <a:off x="1937512" y="4717698"/>
            <a:ext cx="469900" cy="254078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CuadroTexto 28"/>
          <p:cNvSpPr txBox="1"/>
          <p:nvPr/>
        </p:nvSpPr>
        <p:spPr>
          <a:xfrm>
            <a:off x="1133381" y="6285468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latin typeface="Arial" charset="0"/>
                <a:ea typeface="Arial" charset="0"/>
                <a:cs typeface="Arial" charset="0"/>
              </a:rPr>
              <a:t>Áreas de Apoyo</a:t>
            </a:r>
            <a:endParaRPr lang="es-ES_tradnl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Abrir llave 32"/>
          <p:cNvSpPr/>
          <p:nvPr/>
        </p:nvSpPr>
        <p:spPr>
          <a:xfrm rot="16200000">
            <a:off x="6347084" y="2652074"/>
            <a:ext cx="469900" cy="405302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CuadroTexto 33"/>
          <p:cNvSpPr txBox="1"/>
          <p:nvPr/>
        </p:nvSpPr>
        <p:spPr>
          <a:xfrm>
            <a:off x="5580159" y="5085650"/>
            <a:ext cx="201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latin typeface="Arial" charset="0"/>
                <a:ea typeface="Arial" charset="0"/>
                <a:cs typeface="Arial" charset="0"/>
              </a:rPr>
              <a:t>LA ESTRATEGIA de corte misional</a:t>
            </a:r>
            <a:endParaRPr lang="es-ES_tradnl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7" name="Agrupar 46"/>
          <p:cNvGrpSpPr/>
          <p:nvPr/>
        </p:nvGrpSpPr>
        <p:grpSpPr>
          <a:xfrm>
            <a:off x="2399789" y="4211004"/>
            <a:ext cx="1162812" cy="1322316"/>
            <a:chOff x="2399789" y="4211004"/>
            <a:chExt cx="1162812" cy="132231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2619" y="4211004"/>
              <a:ext cx="983762" cy="983762"/>
            </a:xfrm>
            <a:prstGeom prst="rect">
              <a:avLst/>
            </a:prstGeom>
          </p:spPr>
        </p:pic>
        <p:sp>
          <p:nvSpPr>
            <p:cNvPr id="35" name="CuadroTexto 34"/>
            <p:cNvSpPr txBox="1"/>
            <p:nvPr/>
          </p:nvSpPr>
          <p:spPr>
            <a:xfrm>
              <a:off x="2399789" y="5194766"/>
              <a:ext cx="11628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600" dirty="0" smtClean="0">
                  <a:latin typeface="Arial" charset="0"/>
                  <a:ea typeface="Arial" charset="0"/>
                  <a:cs typeface="Arial" charset="0"/>
                </a:rPr>
                <a:t>Seguridad</a:t>
              </a:r>
              <a:endParaRPr lang="es-ES_tradnl" sz="16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9" name="Agrupar 48"/>
          <p:cNvGrpSpPr/>
          <p:nvPr/>
        </p:nvGrpSpPr>
        <p:grpSpPr>
          <a:xfrm>
            <a:off x="5952340" y="2609195"/>
            <a:ext cx="1162812" cy="1379825"/>
            <a:chOff x="5952340" y="2609195"/>
            <a:chExt cx="1162812" cy="1379825"/>
          </a:xfrm>
        </p:grpSpPr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3262" y="2609195"/>
              <a:ext cx="1023336" cy="1023336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5952340" y="3650466"/>
              <a:ext cx="11628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600" dirty="0" smtClean="0">
                  <a:latin typeface="Arial" charset="0"/>
                  <a:ea typeface="Arial" charset="0"/>
                  <a:cs typeface="Arial" charset="0"/>
                </a:rPr>
                <a:t>Seguridad</a:t>
              </a:r>
              <a:endParaRPr lang="es-ES_tradnl" sz="16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6" name="Agrupar 45"/>
          <p:cNvGrpSpPr/>
          <p:nvPr/>
        </p:nvGrpSpPr>
        <p:grpSpPr>
          <a:xfrm>
            <a:off x="640861" y="4179645"/>
            <a:ext cx="1541460" cy="1390385"/>
            <a:chOff x="640861" y="4179645"/>
            <a:chExt cx="1541460" cy="1390385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5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861" y="4179645"/>
              <a:ext cx="1541460" cy="1046480"/>
            </a:xfrm>
            <a:prstGeom prst="rect">
              <a:avLst/>
            </a:prstGeom>
          </p:spPr>
        </p:pic>
        <p:sp>
          <p:nvSpPr>
            <p:cNvPr id="37" name="CuadroTexto 36"/>
            <p:cNvSpPr txBox="1"/>
            <p:nvPr/>
          </p:nvSpPr>
          <p:spPr>
            <a:xfrm>
              <a:off x="640861" y="5231476"/>
              <a:ext cx="1521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600" dirty="0" smtClean="0">
                  <a:latin typeface="Arial" charset="0"/>
                  <a:ea typeface="Arial" charset="0"/>
                  <a:cs typeface="Arial" charset="0"/>
                </a:rPr>
                <a:t>Mantenimiento</a:t>
              </a:r>
              <a:endParaRPr lang="es-ES_tradnl" sz="16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0" name="Agrupar 49"/>
          <p:cNvGrpSpPr/>
          <p:nvPr/>
        </p:nvGrpSpPr>
        <p:grpSpPr>
          <a:xfrm>
            <a:off x="7396805" y="2546477"/>
            <a:ext cx="1568107" cy="1442543"/>
            <a:chOff x="7396805" y="2546477"/>
            <a:chExt cx="1568107" cy="1442543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3452" y="2546477"/>
              <a:ext cx="1541460" cy="1046480"/>
            </a:xfrm>
            <a:prstGeom prst="rect">
              <a:avLst/>
            </a:prstGeom>
          </p:spPr>
        </p:pic>
        <p:sp>
          <p:nvSpPr>
            <p:cNvPr id="38" name="CuadroTexto 37"/>
            <p:cNvSpPr txBox="1"/>
            <p:nvPr/>
          </p:nvSpPr>
          <p:spPr>
            <a:xfrm>
              <a:off x="7396805" y="3650466"/>
              <a:ext cx="1521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600" dirty="0" smtClean="0">
                  <a:latin typeface="Arial" charset="0"/>
                  <a:ea typeface="Arial" charset="0"/>
                  <a:cs typeface="Arial" charset="0"/>
                </a:rPr>
                <a:t>Mantenimiento</a:t>
              </a:r>
              <a:endParaRPr lang="es-ES_tradnl" sz="16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8" name="Agrupar 47"/>
          <p:cNvGrpSpPr/>
          <p:nvPr/>
        </p:nvGrpSpPr>
        <p:grpSpPr>
          <a:xfrm>
            <a:off x="4253819" y="2562448"/>
            <a:ext cx="1390222" cy="1408637"/>
            <a:chOff x="4253819" y="2562448"/>
            <a:chExt cx="1390222" cy="140863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253819" y="2562448"/>
              <a:ext cx="1390222" cy="1139210"/>
            </a:xfrm>
            <a:prstGeom prst="rect">
              <a:avLst/>
            </a:prstGeom>
          </p:spPr>
        </p:pic>
        <p:sp>
          <p:nvSpPr>
            <p:cNvPr id="39" name="CuadroTexto 38"/>
            <p:cNvSpPr txBox="1"/>
            <p:nvPr/>
          </p:nvSpPr>
          <p:spPr>
            <a:xfrm>
              <a:off x="4369038" y="3632531"/>
              <a:ext cx="11276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600" dirty="0" smtClean="0">
                  <a:latin typeface="Arial" charset="0"/>
                  <a:ea typeface="Arial" charset="0"/>
                  <a:cs typeface="Arial" charset="0"/>
                </a:rPr>
                <a:t>Mercadeo</a:t>
              </a:r>
              <a:endParaRPr lang="es-ES_tradnl" sz="16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5" name="Agrupar 44"/>
          <p:cNvGrpSpPr/>
          <p:nvPr/>
        </p:nvGrpSpPr>
        <p:grpSpPr>
          <a:xfrm>
            <a:off x="988860" y="2026166"/>
            <a:ext cx="2532817" cy="1544300"/>
            <a:chOff x="1133381" y="2026166"/>
            <a:chExt cx="2532817" cy="154430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7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3381" y="2026166"/>
              <a:ext cx="2532817" cy="1313934"/>
            </a:xfrm>
            <a:prstGeom prst="rect">
              <a:avLst/>
            </a:prstGeom>
          </p:spPr>
        </p:pic>
        <p:sp>
          <p:nvSpPr>
            <p:cNvPr id="40" name="CuadroTexto 39"/>
            <p:cNvSpPr txBox="1"/>
            <p:nvPr/>
          </p:nvSpPr>
          <p:spPr>
            <a:xfrm>
              <a:off x="1674563" y="3231912"/>
              <a:ext cx="11276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600" dirty="0" smtClean="0">
                  <a:latin typeface="Arial" charset="0"/>
                  <a:ea typeface="Arial" charset="0"/>
                  <a:cs typeface="Arial" charset="0"/>
                </a:rPr>
                <a:t>Estrategia</a:t>
              </a:r>
              <a:endParaRPr lang="es-ES_tradnl" sz="16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3" name="Igual 42"/>
          <p:cNvSpPr/>
          <p:nvPr/>
        </p:nvSpPr>
        <p:spPr>
          <a:xfrm>
            <a:off x="5754450" y="3101202"/>
            <a:ext cx="280860" cy="238898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44" name="Igual 43"/>
          <p:cNvSpPr/>
          <p:nvPr/>
        </p:nvSpPr>
        <p:spPr>
          <a:xfrm>
            <a:off x="7112328" y="3107067"/>
            <a:ext cx="280860" cy="238898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3" grpId="0" animBg="1"/>
      <p:bldP spid="34" grpId="0"/>
      <p:bldP spid="43" grpId="0" animBg="1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25280" cy="691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6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66" y="361175"/>
            <a:ext cx="8108984" cy="585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6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045" y="2806122"/>
            <a:ext cx="5487660" cy="3074604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H="1" flipV="1">
            <a:off x="1581664" y="3079445"/>
            <a:ext cx="771242" cy="923843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8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lin ang="2700000" scaled="1"/>
              <a:tileRect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/>
          <p:cNvGrpSpPr/>
          <p:nvPr/>
        </p:nvGrpSpPr>
        <p:grpSpPr>
          <a:xfrm>
            <a:off x="535900" y="2326374"/>
            <a:ext cx="2416267" cy="652813"/>
            <a:chOff x="480145" y="2326374"/>
            <a:chExt cx="2416267" cy="652813"/>
          </a:xfrm>
        </p:grpSpPr>
        <p:sp>
          <p:nvSpPr>
            <p:cNvPr id="3" name="CuadroTexto 2"/>
            <p:cNvSpPr txBox="1"/>
            <p:nvPr/>
          </p:nvSpPr>
          <p:spPr>
            <a:xfrm>
              <a:off x="480145" y="2326374"/>
              <a:ext cx="24162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200" b="1" dirty="0" err="1" smtClean="0"/>
                <a:t>Outsourcing</a:t>
              </a:r>
              <a:endParaRPr lang="es-ES_tradnl" sz="2400" b="1" dirty="0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480145" y="2326374"/>
              <a:ext cx="2416267" cy="652813"/>
            </a:xfrm>
            <a:prstGeom prst="rect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6" name="Conector recto de flecha 5"/>
          <p:cNvCxnSpPr/>
          <p:nvPr/>
        </p:nvCxnSpPr>
        <p:spPr>
          <a:xfrm flipV="1">
            <a:off x="4450045" y="2046028"/>
            <a:ext cx="0" cy="606752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8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lin ang="2700000" scaled="1"/>
              <a:tileRect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/>
          <p:cNvGrpSpPr/>
          <p:nvPr/>
        </p:nvGrpSpPr>
        <p:grpSpPr>
          <a:xfrm>
            <a:off x="3135399" y="1358501"/>
            <a:ext cx="2629293" cy="592948"/>
            <a:chOff x="3079644" y="1358501"/>
            <a:chExt cx="2629293" cy="592948"/>
          </a:xfrm>
        </p:grpSpPr>
        <p:sp>
          <p:nvSpPr>
            <p:cNvPr id="4" name="CuadroTexto 3"/>
            <p:cNvSpPr txBox="1"/>
            <p:nvPr/>
          </p:nvSpPr>
          <p:spPr>
            <a:xfrm>
              <a:off x="3079644" y="1358501"/>
              <a:ext cx="2629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200" b="1" dirty="0" err="1" smtClean="0"/>
                <a:t>Tercerizaci</a:t>
              </a:r>
              <a:r>
                <a:rPr lang="es-ES" sz="3200" b="1" dirty="0" err="1" smtClean="0"/>
                <a:t>ón</a:t>
              </a:r>
              <a:endParaRPr lang="es-ES_tradnl" sz="3200" b="1" dirty="0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3206180" y="1366675"/>
              <a:ext cx="2376222" cy="584774"/>
            </a:xfrm>
            <a:prstGeom prst="rect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1" name="Conector recto de flecha 10"/>
          <p:cNvCxnSpPr/>
          <p:nvPr/>
        </p:nvCxnSpPr>
        <p:spPr>
          <a:xfrm flipV="1">
            <a:off x="6688315" y="3065785"/>
            <a:ext cx="378010" cy="671242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8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lin ang="2700000" scaled="1"/>
              <a:tileRect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5917104" y="2221347"/>
            <a:ext cx="2892479" cy="660156"/>
            <a:chOff x="5861349" y="2221347"/>
            <a:chExt cx="2892479" cy="660156"/>
          </a:xfrm>
        </p:grpSpPr>
        <p:sp>
          <p:nvSpPr>
            <p:cNvPr id="5" name="CuadroTexto 4"/>
            <p:cNvSpPr txBox="1"/>
            <p:nvPr/>
          </p:nvSpPr>
          <p:spPr>
            <a:xfrm>
              <a:off x="5876622" y="2221347"/>
              <a:ext cx="2877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200" b="1" dirty="0" err="1" smtClean="0"/>
                <a:t>Externalizaci</a:t>
              </a:r>
              <a:r>
                <a:rPr lang="es-ES" sz="3200" b="1" dirty="0" err="1" smtClean="0"/>
                <a:t>ón</a:t>
              </a:r>
              <a:endParaRPr lang="es-ES_tradnl" sz="3200" b="1" dirty="0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5861349" y="2221347"/>
              <a:ext cx="2783202" cy="660156"/>
            </a:xfrm>
            <a:prstGeom prst="rect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0531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760638" y="2104633"/>
            <a:ext cx="77369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4000" smtClean="0">
                <a:latin typeface="Arial" charset="0"/>
                <a:ea typeface="Arial" charset="0"/>
                <a:cs typeface="Arial" charset="0"/>
              </a:rPr>
              <a:t>Trastorno </a:t>
            </a:r>
            <a:r>
              <a:rPr lang="es-CO" sz="4000" dirty="0">
                <a:latin typeface="Arial" charset="0"/>
                <a:ea typeface="Arial" charset="0"/>
                <a:cs typeface="Arial" charset="0"/>
              </a:rPr>
              <a:t>que se caracteriza por una </a:t>
            </a:r>
            <a:r>
              <a:rPr lang="es-CO" sz="4000" dirty="0" smtClean="0">
                <a:latin typeface="Arial" charset="0"/>
                <a:ea typeface="Arial" charset="0"/>
                <a:cs typeface="Arial" charset="0"/>
              </a:rPr>
              <a:t>excesiva somnolencia </a:t>
            </a:r>
            <a:r>
              <a:rPr lang="es-CO" sz="4000" dirty="0">
                <a:latin typeface="Arial" charset="0"/>
                <a:ea typeface="Arial" charset="0"/>
                <a:cs typeface="Arial" charset="0"/>
              </a:rPr>
              <a:t>diurna que suele derivar en ataques de sueño, repentino e </a:t>
            </a:r>
            <a:r>
              <a:rPr lang="es-CO" sz="4000" dirty="0" smtClean="0">
                <a:latin typeface="Arial" charset="0"/>
                <a:ea typeface="Arial" charset="0"/>
                <a:cs typeface="Arial" charset="0"/>
              </a:rPr>
              <a:t>intenso.</a:t>
            </a:r>
            <a:endParaRPr lang="es-CO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5407411" y="4874788"/>
            <a:ext cx="3090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/>
              <a:t>Definición extraída de </a:t>
            </a:r>
            <a:r>
              <a:rPr lang="es-CO" sz="1200" dirty="0"/>
              <a:t>www.webconsultas.com</a:t>
            </a:r>
            <a:r>
              <a:rPr lang="es-CO" sz="1200" dirty="0" smtClean="0"/>
              <a:t> 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155770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57940" y="612574"/>
            <a:ext cx="6585859" cy="6245426"/>
          </a:xfrm>
          <a:prstGeom prst="rect">
            <a:avLst/>
          </a:prstGeom>
        </p:spPr>
      </p:pic>
      <p:grpSp>
        <p:nvGrpSpPr>
          <p:cNvPr id="6" name="Agrupar 5"/>
          <p:cNvGrpSpPr/>
          <p:nvPr/>
        </p:nvGrpSpPr>
        <p:grpSpPr>
          <a:xfrm>
            <a:off x="2899862" y="387220"/>
            <a:ext cx="1604091" cy="1679102"/>
            <a:chOff x="2899862" y="387220"/>
            <a:chExt cx="1604091" cy="1679102"/>
          </a:xfrm>
        </p:grpSpPr>
        <p:sp>
          <p:nvSpPr>
            <p:cNvPr id="10" name="Llamada ovalada 9"/>
            <p:cNvSpPr/>
            <p:nvPr/>
          </p:nvSpPr>
          <p:spPr>
            <a:xfrm rot="3475769">
              <a:off x="2862357" y="424725"/>
              <a:ext cx="1679102" cy="1604091"/>
            </a:xfrm>
            <a:prstGeom prst="wedgeEllipseCallou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162990" y="453538"/>
              <a:ext cx="13097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8000" b="1" dirty="0" smtClean="0">
                  <a:solidFill>
                    <a:schemeClr val="bg1"/>
                  </a:solidFill>
                </a:rPr>
                <a:t>¿?</a:t>
              </a:r>
              <a:endParaRPr lang="es-ES_tradnl" sz="8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1 Rectángulo"/>
          <p:cNvSpPr/>
          <p:nvPr/>
        </p:nvSpPr>
        <p:spPr>
          <a:xfrm>
            <a:off x="4806175" y="612574"/>
            <a:ext cx="3969835" cy="1320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>
                <a:latin typeface="Arial" charset="0"/>
                <a:ea typeface="Arial" charset="0"/>
                <a:cs typeface="Arial" charset="0"/>
              </a:rPr>
              <a:t>¿Los Gerentes y Directores están  preocupados por tener el personal capacitado constantemente en la dinámica del Centro </a:t>
            </a:r>
            <a:r>
              <a:rPr lang="es-CO" b="1" dirty="0" smtClean="0">
                <a:latin typeface="Arial" charset="0"/>
                <a:ea typeface="Arial" charset="0"/>
                <a:cs typeface="Arial" charset="0"/>
              </a:rPr>
              <a:t>Comercial?</a:t>
            </a:r>
          </a:p>
        </p:txBody>
      </p:sp>
      <p:sp>
        <p:nvSpPr>
          <p:cNvPr id="2" name="Rectángulo 1"/>
          <p:cNvSpPr/>
          <p:nvPr/>
        </p:nvSpPr>
        <p:spPr>
          <a:xfrm>
            <a:off x="4806175" y="1956837"/>
            <a:ext cx="3969835" cy="1320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¿Conoce el personal de seguridad  la estructura organizacional del Centro Comercial y las instalaciones</a:t>
            </a:r>
            <a:r>
              <a:rPr lang="es-CO" b="1" dirty="0" smtClean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?</a:t>
            </a:r>
            <a:endParaRPr lang="es-CO" b="1" dirty="0">
              <a:solidFill>
                <a:schemeClr val="accent4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806175" y="3236644"/>
            <a:ext cx="3969835" cy="1320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>
                <a:latin typeface="Arial" charset="0"/>
                <a:ea typeface="Arial" charset="0"/>
                <a:cs typeface="Arial" charset="0"/>
              </a:rPr>
              <a:t>¿Está el personal Capacitado y da conocer al personal la infraestructura del Centro Comercial</a:t>
            </a:r>
            <a:r>
              <a:rPr lang="es-CO" b="1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s-CO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806176" y="4562530"/>
            <a:ext cx="39698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¿Esta su dispositivo de seguridad hablando el mismo idioma de su plataforma comercial?</a:t>
            </a:r>
          </a:p>
        </p:txBody>
      </p:sp>
    </p:spTree>
    <p:extLst>
      <p:ext uri="{BB962C8B-B14F-4D97-AF65-F5344CB8AC3E}">
        <p14:creationId xmlns:p14="http://schemas.microsoft.com/office/powerpoint/2010/main" val="148813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www.nacion.com/ocio/cine/Guarda-Blart-Vegas-Exito-LN_LNCIMA20150419_0181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4" r="27093" b="3333"/>
          <a:stretch/>
        </p:blipFill>
        <p:spPr bwMode="auto">
          <a:xfrm>
            <a:off x="1589314" y="1090029"/>
            <a:ext cx="5257801" cy="520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589821" y="498372"/>
            <a:ext cx="4573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>
                <a:solidFill>
                  <a:schemeClr val="accent4">
                    <a:lumMod val="75000"/>
                  </a:schemeClr>
                </a:solidFill>
              </a:rPr>
              <a:t>¿MODELO IDEAL?</a:t>
            </a:r>
            <a:endParaRPr lang="es-CO" sz="3200" b="1" dirty="0" smtClean="0">
              <a:solidFill>
                <a:schemeClr val="accent4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1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0780" y="538480"/>
            <a:ext cx="6319520" cy="63195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507" y="4276612"/>
            <a:ext cx="2073790" cy="20737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4993" y="3531624"/>
            <a:ext cx="1951465" cy="19514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7523" y="1859492"/>
            <a:ext cx="1909522" cy="19095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103" y="366530"/>
            <a:ext cx="1929786" cy="19297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589" y="312498"/>
            <a:ext cx="2025817" cy="2025817"/>
          </a:xfrm>
          <a:prstGeom prst="rect">
            <a:avLst/>
          </a:prstGeom>
        </p:spPr>
      </p:pic>
      <p:sp>
        <p:nvSpPr>
          <p:cNvPr id="10" name="Flecha derecha 9"/>
          <p:cNvSpPr/>
          <p:nvPr/>
        </p:nvSpPr>
        <p:spPr>
          <a:xfrm>
            <a:off x="4827468" y="3479976"/>
            <a:ext cx="1798845" cy="331224"/>
          </a:xfrm>
          <a:prstGeom prst="rightArrow">
            <a:avLst/>
          </a:prstGeom>
          <a:solidFill>
            <a:srgbClr val="BB7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Flecha derecha 11"/>
          <p:cNvSpPr/>
          <p:nvPr/>
        </p:nvSpPr>
        <p:spPr>
          <a:xfrm rot="10800000">
            <a:off x="3795478" y="2732136"/>
            <a:ext cx="2063979" cy="331224"/>
          </a:xfrm>
          <a:prstGeom prst="rightArrow">
            <a:avLst/>
          </a:prstGeom>
          <a:solidFill>
            <a:srgbClr val="BB7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CuadroTexto"/>
          <p:cNvSpPr txBox="1"/>
          <p:nvPr/>
        </p:nvSpPr>
        <p:spPr>
          <a:xfrm>
            <a:off x="3878940" y="2967086"/>
            <a:ext cx="269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/>
              <a:t>INTERACCIÓN</a:t>
            </a:r>
            <a:endParaRPr lang="es-CO" sz="3200" b="1" dirty="0"/>
          </a:p>
        </p:txBody>
      </p:sp>
    </p:spTree>
    <p:extLst>
      <p:ext uri="{BB962C8B-B14F-4D97-AF65-F5344CB8AC3E}">
        <p14:creationId xmlns:p14="http://schemas.microsoft.com/office/powerpoint/2010/main" val="426306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ruz 2"/>
          <p:cNvSpPr/>
          <p:nvPr/>
        </p:nvSpPr>
        <p:spPr>
          <a:xfrm>
            <a:off x="4064386" y="1262543"/>
            <a:ext cx="1056863" cy="1250490"/>
          </a:xfrm>
          <a:prstGeom prst="plus">
            <a:avLst>
              <a:gd name="adj" fmla="val 36965"/>
            </a:avLst>
          </a:prstGeom>
          <a:solidFill>
            <a:srgbClr val="BB763C"/>
          </a:solidFill>
          <a:ln>
            <a:solidFill>
              <a:srgbClr val="BB7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errar llave 5"/>
          <p:cNvSpPr/>
          <p:nvPr/>
        </p:nvSpPr>
        <p:spPr>
          <a:xfrm rot="5400000">
            <a:off x="4079509" y="623119"/>
            <a:ext cx="849085" cy="5546447"/>
          </a:xfrm>
          <a:prstGeom prst="rightBrace">
            <a:avLst/>
          </a:prstGeom>
          <a:noFill/>
          <a:ln w="28575">
            <a:solidFill>
              <a:srgbClr val="BB76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6629" y="783977"/>
            <a:ext cx="2101297" cy="210129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037" y="4029106"/>
            <a:ext cx="2434027" cy="29327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9" y="922756"/>
            <a:ext cx="2792781" cy="228852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2" y="6096526"/>
            <a:ext cx="1261511" cy="44091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5908" y="6537442"/>
            <a:ext cx="1867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 smtClean="0"/>
              <a:t>Consultoría y Gestión </a:t>
            </a:r>
            <a:r>
              <a:rPr lang="es-CO" sz="1000" dirty="0"/>
              <a:t>O</a:t>
            </a:r>
            <a:r>
              <a:rPr lang="es-CO" sz="1000" dirty="0" smtClean="0"/>
              <a:t>perativa</a:t>
            </a:r>
            <a:endParaRPr lang="es-CO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15907" y="5388640"/>
            <a:ext cx="1764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 smtClean="0"/>
              <a:t>CARLOS A. MONALVE S.</a:t>
            </a:r>
          </a:p>
          <a:p>
            <a:r>
              <a:rPr lang="es-CO" sz="1000" dirty="0" smtClean="0"/>
              <a:t>Gerente Consultor</a:t>
            </a:r>
          </a:p>
          <a:p>
            <a:r>
              <a:rPr lang="es-CO" sz="1000" dirty="0" smtClean="0"/>
              <a:t>318-209-9166</a:t>
            </a:r>
          </a:p>
          <a:p>
            <a:r>
              <a:rPr lang="es-CO" sz="1000" dirty="0" smtClean="0"/>
              <a:t>gerencia@masactivo.com.co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57063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267984" y="1832566"/>
            <a:ext cx="6696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600" b="1" dirty="0" smtClean="0">
                <a:latin typeface="Arial" charset="0"/>
                <a:ea typeface="Arial" charset="0"/>
                <a:cs typeface="Arial" charset="0"/>
              </a:rPr>
              <a:t>LA SEGURIDAD TAMBIÉN ES MERCADEO</a:t>
            </a:r>
            <a:endParaRPr lang="es-CO" sz="6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88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2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247828" y="3452501"/>
            <a:ext cx="8673981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Elipse 3"/>
          <p:cNvSpPr/>
          <p:nvPr/>
        </p:nvSpPr>
        <p:spPr>
          <a:xfrm>
            <a:off x="480781" y="3403814"/>
            <a:ext cx="102550" cy="102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Elipse 4"/>
          <p:cNvSpPr/>
          <p:nvPr/>
        </p:nvSpPr>
        <p:spPr>
          <a:xfrm>
            <a:off x="1663314" y="3396811"/>
            <a:ext cx="102550" cy="10255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Elipse 5"/>
          <p:cNvSpPr/>
          <p:nvPr/>
        </p:nvSpPr>
        <p:spPr>
          <a:xfrm>
            <a:off x="3100497" y="3395048"/>
            <a:ext cx="102550" cy="1025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Elipse 6"/>
          <p:cNvSpPr/>
          <p:nvPr/>
        </p:nvSpPr>
        <p:spPr>
          <a:xfrm>
            <a:off x="4544710" y="3397730"/>
            <a:ext cx="102550" cy="10255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Elipse 7"/>
          <p:cNvSpPr/>
          <p:nvPr/>
        </p:nvSpPr>
        <p:spPr>
          <a:xfrm>
            <a:off x="5904234" y="3403814"/>
            <a:ext cx="102550" cy="1025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Elipse 8"/>
          <p:cNvSpPr/>
          <p:nvPr/>
        </p:nvSpPr>
        <p:spPr>
          <a:xfrm>
            <a:off x="7310471" y="3395048"/>
            <a:ext cx="102550" cy="10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Elipse 34"/>
          <p:cNvSpPr/>
          <p:nvPr/>
        </p:nvSpPr>
        <p:spPr>
          <a:xfrm>
            <a:off x="8583946" y="3396496"/>
            <a:ext cx="102550" cy="1025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50" name="Agrupar 49"/>
          <p:cNvGrpSpPr/>
          <p:nvPr/>
        </p:nvGrpSpPr>
        <p:grpSpPr>
          <a:xfrm>
            <a:off x="685417" y="1877715"/>
            <a:ext cx="1890143" cy="953538"/>
            <a:chOff x="685417" y="1877715"/>
            <a:chExt cx="1890143" cy="953538"/>
          </a:xfrm>
        </p:grpSpPr>
        <p:sp>
          <p:nvSpPr>
            <p:cNvPr id="12" name="Llamada con línea 3 11"/>
            <p:cNvSpPr/>
            <p:nvPr/>
          </p:nvSpPr>
          <p:spPr>
            <a:xfrm>
              <a:off x="685417" y="1885097"/>
              <a:ext cx="1890143" cy="946156"/>
            </a:xfrm>
            <a:prstGeom prst="borderCallout3">
              <a:avLst>
                <a:gd name="adj1" fmla="val 18750"/>
                <a:gd name="adj2" fmla="val -1908"/>
                <a:gd name="adj3" fmla="val 18750"/>
                <a:gd name="adj4" fmla="val -16667"/>
                <a:gd name="adj5" fmla="val 100204"/>
                <a:gd name="adj6" fmla="val -23847"/>
                <a:gd name="adj7" fmla="val 153531"/>
                <a:gd name="adj8" fmla="val -10098"/>
              </a:avLst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21" name="Conector recto 20"/>
            <p:cNvCxnSpPr/>
            <p:nvPr/>
          </p:nvCxnSpPr>
          <p:spPr>
            <a:xfrm>
              <a:off x="780281" y="2195159"/>
              <a:ext cx="883033" cy="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uadroTexto 28"/>
            <p:cNvSpPr txBox="1"/>
            <p:nvPr/>
          </p:nvSpPr>
          <p:spPr>
            <a:xfrm>
              <a:off x="698946" y="1877715"/>
              <a:ext cx="1090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b="1" dirty="0" smtClean="0">
                  <a:solidFill>
                    <a:schemeClr val="accent4">
                      <a:lumMod val="50000"/>
                    </a:schemeClr>
                  </a:solidFill>
                </a:rPr>
                <a:t>Año 1966</a:t>
              </a:r>
              <a:endParaRPr lang="es-ES_tradnl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698946" y="2295028"/>
              <a:ext cx="1795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200" i="1" dirty="0" smtClean="0"/>
                <a:t>Decreto 1667</a:t>
              </a:r>
            </a:p>
            <a:p>
              <a:r>
                <a:rPr lang="es-ES_tradnl" sz="1200" b="1" dirty="0" smtClean="0"/>
                <a:t>Facultad: Policía Nacional</a:t>
              </a:r>
              <a:endParaRPr lang="es-ES_tradnl" sz="1200" b="1" dirty="0"/>
            </a:p>
          </p:txBody>
        </p:sp>
      </p:grpSp>
      <p:grpSp>
        <p:nvGrpSpPr>
          <p:cNvPr id="54" name="Agrupar 53"/>
          <p:cNvGrpSpPr/>
          <p:nvPr/>
        </p:nvGrpSpPr>
        <p:grpSpPr>
          <a:xfrm>
            <a:off x="855272" y="4517553"/>
            <a:ext cx="2078427" cy="1199139"/>
            <a:chOff x="855272" y="4517553"/>
            <a:chExt cx="2078427" cy="1199139"/>
          </a:xfrm>
        </p:grpSpPr>
        <p:sp>
          <p:nvSpPr>
            <p:cNvPr id="16" name="Llamada con línea 3 15"/>
            <p:cNvSpPr/>
            <p:nvPr/>
          </p:nvSpPr>
          <p:spPr>
            <a:xfrm rot="10800000" flipH="1">
              <a:off x="855272" y="4517553"/>
              <a:ext cx="2078427" cy="1199139"/>
            </a:xfrm>
            <a:prstGeom prst="borderCallout3">
              <a:avLst>
                <a:gd name="adj1" fmla="val 18750"/>
                <a:gd name="adj2" fmla="val -1908"/>
                <a:gd name="adj3" fmla="val 18750"/>
                <a:gd name="adj4" fmla="val -16667"/>
                <a:gd name="adj5" fmla="val 101865"/>
                <a:gd name="adj6" fmla="val -29731"/>
                <a:gd name="adj7" fmla="val 183190"/>
                <a:gd name="adj8" fmla="val 39048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26" name="Conector recto 25"/>
            <p:cNvCxnSpPr/>
            <p:nvPr/>
          </p:nvCxnSpPr>
          <p:spPr>
            <a:xfrm>
              <a:off x="965923" y="4898807"/>
              <a:ext cx="883033" cy="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uadroTexto 31"/>
            <p:cNvSpPr txBox="1"/>
            <p:nvPr/>
          </p:nvSpPr>
          <p:spPr>
            <a:xfrm>
              <a:off x="855272" y="4561225"/>
              <a:ext cx="1090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b="1" dirty="0" smtClean="0">
                  <a:solidFill>
                    <a:srgbClr val="92D050"/>
                  </a:solidFill>
                </a:rPr>
                <a:t>Año 1970</a:t>
              </a:r>
              <a:endParaRPr lang="es-ES_tradnl" b="1" dirty="0">
                <a:solidFill>
                  <a:srgbClr val="92D05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891452" y="4974229"/>
              <a:ext cx="1958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200" i="1" dirty="0" smtClean="0"/>
                <a:t>Decreto 1355</a:t>
              </a:r>
            </a:p>
            <a:p>
              <a:r>
                <a:rPr lang="es-ES_tradnl" sz="1200" b="1" dirty="0" smtClean="0"/>
                <a:t>Facultad: </a:t>
              </a:r>
              <a:r>
                <a:rPr lang="es-ES_tradnl" sz="1200" b="1" dirty="0" err="1" smtClean="0"/>
                <a:t>Direcci</a:t>
              </a:r>
              <a:r>
                <a:rPr lang="es-ES" sz="1200" b="1" dirty="0" err="1" smtClean="0"/>
                <a:t>ón</a:t>
              </a:r>
              <a:r>
                <a:rPr lang="es-ES" sz="1200" b="1" dirty="0" smtClean="0"/>
                <a:t> General de la Policía</a:t>
              </a:r>
              <a:endParaRPr lang="es-ES_tradnl" sz="1200" b="1" dirty="0"/>
            </a:p>
          </p:txBody>
        </p:sp>
      </p:grpSp>
      <p:grpSp>
        <p:nvGrpSpPr>
          <p:cNvPr id="51" name="Agrupar 50"/>
          <p:cNvGrpSpPr/>
          <p:nvPr/>
        </p:nvGrpSpPr>
        <p:grpSpPr>
          <a:xfrm>
            <a:off x="3278099" y="504093"/>
            <a:ext cx="2313809" cy="1558288"/>
            <a:chOff x="3278100" y="677491"/>
            <a:chExt cx="2036624" cy="1203477"/>
          </a:xfrm>
        </p:grpSpPr>
        <p:sp>
          <p:nvSpPr>
            <p:cNvPr id="13" name="Llamada con línea 3 12"/>
            <p:cNvSpPr/>
            <p:nvPr/>
          </p:nvSpPr>
          <p:spPr>
            <a:xfrm>
              <a:off x="3283674" y="695552"/>
              <a:ext cx="2031050" cy="1000750"/>
            </a:xfrm>
            <a:prstGeom prst="borderCallout3">
              <a:avLst>
                <a:gd name="adj1" fmla="val 18750"/>
                <a:gd name="adj2" fmla="val -1908"/>
                <a:gd name="adj3" fmla="val 18750"/>
                <a:gd name="adj4" fmla="val -16667"/>
                <a:gd name="adj5" fmla="val 103687"/>
                <a:gd name="adj6" fmla="val -20430"/>
                <a:gd name="adj7" fmla="val 219791"/>
                <a:gd name="adj8" fmla="val -7212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24" name="Conector recto 23"/>
            <p:cNvCxnSpPr/>
            <p:nvPr/>
          </p:nvCxnSpPr>
          <p:spPr>
            <a:xfrm>
              <a:off x="3381656" y="1029024"/>
              <a:ext cx="883033" cy="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uadroTexto 30"/>
            <p:cNvSpPr txBox="1"/>
            <p:nvPr/>
          </p:nvSpPr>
          <p:spPr>
            <a:xfrm>
              <a:off x="3278100" y="677491"/>
              <a:ext cx="1090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b="1" dirty="0" smtClean="0">
                  <a:solidFill>
                    <a:srgbClr val="00B0F0"/>
                  </a:solidFill>
                </a:rPr>
                <a:t>Año 1971</a:t>
              </a:r>
              <a:endParaRPr lang="es-ES_tradnl" b="1" dirty="0">
                <a:solidFill>
                  <a:srgbClr val="00B0F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3278100" y="1049971"/>
              <a:ext cx="20366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200" i="1" dirty="0" smtClean="0"/>
                <a:t>Decreto 2347</a:t>
              </a:r>
            </a:p>
            <a:p>
              <a:pPr lvl="0"/>
              <a:r>
                <a:rPr lang="es-CO" sz="1200" b="1" dirty="0"/>
                <a:t>Autoriza al </a:t>
              </a:r>
              <a:r>
                <a:rPr lang="es-CO" sz="1200" b="1" dirty="0" smtClean="0"/>
                <a:t>MDN,  se expiden las primeras licencias </a:t>
              </a:r>
              <a:r>
                <a:rPr lang="es-CO" sz="1200" b="1" dirty="0"/>
                <a:t>de funcionamiento</a:t>
              </a:r>
            </a:p>
          </p:txBody>
        </p:sp>
      </p:grpSp>
      <p:grpSp>
        <p:nvGrpSpPr>
          <p:cNvPr id="55" name="Agrupar 54"/>
          <p:cNvGrpSpPr/>
          <p:nvPr/>
        </p:nvGrpSpPr>
        <p:grpSpPr>
          <a:xfrm>
            <a:off x="3832859" y="4451863"/>
            <a:ext cx="2002790" cy="1013197"/>
            <a:chOff x="3832859" y="4451863"/>
            <a:chExt cx="2002790" cy="1013197"/>
          </a:xfrm>
        </p:grpSpPr>
        <p:sp>
          <p:nvSpPr>
            <p:cNvPr id="17" name="Llamada con línea 3 16"/>
            <p:cNvSpPr/>
            <p:nvPr/>
          </p:nvSpPr>
          <p:spPr>
            <a:xfrm rot="10800000" flipH="1">
              <a:off x="3832860" y="4483717"/>
              <a:ext cx="2002789" cy="981343"/>
            </a:xfrm>
            <a:prstGeom prst="borderCallout3">
              <a:avLst>
                <a:gd name="adj1" fmla="val 18750"/>
                <a:gd name="adj2" fmla="val -1908"/>
                <a:gd name="adj3" fmla="val 18750"/>
                <a:gd name="adj4" fmla="val -16667"/>
                <a:gd name="adj5" fmla="val 106531"/>
                <a:gd name="adj6" fmla="val -13493"/>
                <a:gd name="adj7" fmla="val 196116"/>
                <a:gd name="adj8" fmla="val 36614"/>
              </a:avLst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27" name="Conector recto 26"/>
            <p:cNvCxnSpPr/>
            <p:nvPr/>
          </p:nvCxnSpPr>
          <p:spPr>
            <a:xfrm>
              <a:off x="3929319" y="4839319"/>
              <a:ext cx="883033" cy="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uadroTexto 32"/>
            <p:cNvSpPr txBox="1"/>
            <p:nvPr/>
          </p:nvSpPr>
          <p:spPr>
            <a:xfrm>
              <a:off x="3832859" y="4451863"/>
              <a:ext cx="1090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b="1" dirty="0" smtClean="0">
                  <a:solidFill>
                    <a:srgbClr val="7030A0"/>
                  </a:solidFill>
                </a:rPr>
                <a:t>Año 1983</a:t>
              </a:r>
              <a:endParaRPr lang="es-ES_tradnl" b="1" dirty="0">
                <a:solidFill>
                  <a:srgbClr val="7030A0"/>
                </a:solidFill>
              </a:endParaRPr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3832859" y="4918281"/>
              <a:ext cx="1912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200" i="1" dirty="0" smtClean="0"/>
                <a:t>Decreto 2137</a:t>
              </a:r>
            </a:p>
            <a:p>
              <a:r>
                <a:rPr lang="es-ES_tradnl" sz="1200" b="1" dirty="0" smtClean="0"/>
                <a:t>Medidas Complementarias</a:t>
              </a:r>
              <a:endParaRPr lang="es-ES_tradnl" sz="1200" b="1" dirty="0"/>
            </a:p>
          </p:txBody>
        </p:sp>
      </p:grpSp>
      <p:grpSp>
        <p:nvGrpSpPr>
          <p:cNvPr id="53" name="Agrupar 52"/>
          <p:cNvGrpSpPr/>
          <p:nvPr/>
        </p:nvGrpSpPr>
        <p:grpSpPr>
          <a:xfrm>
            <a:off x="4817765" y="1899231"/>
            <a:ext cx="2223115" cy="1001590"/>
            <a:chOff x="4817765" y="1899231"/>
            <a:chExt cx="2223115" cy="1001590"/>
          </a:xfrm>
        </p:grpSpPr>
        <p:sp>
          <p:nvSpPr>
            <p:cNvPr id="14" name="Llamada con línea 3 13"/>
            <p:cNvSpPr/>
            <p:nvPr/>
          </p:nvSpPr>
          <p:spPr>
            <a:xfrm>
              <a:off x="4846100" y="1899231"/>
              <a:ext cx="2118580" cy="1001590"/>
            </a:xfrm>
            <a:prstGeom prst="borderCallout3">
              <a:avLst>
                <a:gd name="adj1" fmla="val 18750"/>
                <a:gd name="adj2" fmla="val -1908"/>
                <a:gd name="adj3" fmla="val 18750"/>
                <a:gd name="adj4" fmla="val -16667"/>
                <a:gd name="adj5" fmla="val 114076"/>
                <a:gd name="adj6" fmla="val -5983"/>
                <a:gd name="adj7" fmla="val 149699"/>
                <a:gd name="adj8" fmla="val 4923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4846100" y="1899231"/>
              <a:ext cx="1090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b="1" dirty="0" smtClean="0">
                  <a:solidFill>
                    <a:srgbClr val="FF0000"/>
                  </a:solidFill>
                </a:rPr>
                <a:t>Año 1990</a:t>
              </a:r>
              <a:endParaRPr lang="es-ES_tradnl" b="1" dirty="0">
                <a:solidFill>
                  <a:srgbClr val="FF0000"/>
                </a:solidFill>
              </a:endParaRPr>
            </a:p>
          </p:txBody>
        </p:sp>
        <p:cxnSp>
          <p:nvCxnSpPr>
            <p:cNvPr id="46" name="Conector recto 45"/>
            <p:cNvCxnSpPr/>
            <p:nvPr/>
          </p:nvCxnSpPr>
          <p:spPr>
            <a:xfrm>
              <a:off x="4942346" y="2247047"/>
              <a:ext cx="883033" cy="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uadroTexto 46"/>
            <p:cNvSpPr txBox="1"/>
            <p:nvPr/>
          </p:nvSpPr>
          <p:spPr>
            <a:xfrm>
              <a:off x="4817765" y="2317250"/>
              <a:ext cx="2223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s-CO" sz="1200" dirty="0" smtClean="0"/>
                <a:t>Decreto: Ley 848 Decreto: 1195</a:t>
              </a:r>
              <a:endParaRPr lang="es-CO" sz="1200" dirty="0"/>
            </a:p>
            <a:p>
              <a:r>
                <a:rPr lang="es-ES_tradnl" sz="1200" b="1" dirty="0" smtClean="0"/>
                <a:t>Ministerio de Defensa Nacional</a:t>
              </a:r>
              <a:endParaRPr lang="es-ES_tradnl" sz="1200" b="1" dirty="0"/>
            </a:p>
          </p:txBody>
        </p:sp>
      </p:grpSp>
      <p:grpSp>
        <p:nvGrpSpPr>
          <p:cNvPr id="2" name="Agrupar 1"/>
          <p:cNvGrpSpPr/>
          <p:nvPr/>
        </p:nvGrpSpPr>
        <p:grpSpPr>
          <a:xfrm>
            <a:off x="6550985" y="3989440"/>
            <a:ext cx="2090956" cy="1466069"/>
            <a:chOff x="6644639" y="4392110"/>
            <a:chExt cx="2090956" cy="1466069"/>
          </a:xfrm>
        </p:grpSpPr>
        <p:pic>
          <p:nvPicPr>
            <p:cNvPr id="19" name="17 Imagen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3985" y="5268265"/>
              <a:ext cx="1623164" cy="502408"/>
            </a:xfrm>
            <a:prstGeom prst="rect">
              <a:avLst/>
            </a:prstGeom>
          </p:spPr>
        </p:pic>
        <p:sp>
          <p:nvSpPr>
            <p:cNvPr id="18" name="Llamada con línea 3 17"/>
            <p:cNvSpPr/>
            <p:nvPr/>
          </p:nvSpPr>
          <p:spPr>
            <a:xfrm rot="10800000" flipH="1">
              <a:off x="6644639" y="4406578"/>
              <a:ext cx="2090956" cy="1451601"/>
            </a:xfrm>
            <a:prstGeom prst="borderCallout3">
              <a:avLst>
                <a:gd name="adj1" fmla="val 18750"/>
                <a:gd name="adj2" fmla="val -1908"/>
                <a:gd name="adj3" fmla="val 18750"/>
                <a:gd name="adj4" fmla="val -16667"/>
                <a:gd name="adj5" fmla="val 103425"/>
                <a:gd name="adj6" fmla="val -14075"/>
                <a:gd name="adj7" fmla="val 135524"/>
                <a:gd name="adj8" fmla="val 35065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28" name="Conector recto 27"/>
            <p:cNvCxnSpPr/>
            <p:nvPr/>
          </p:nvCxnSpPr>
          <p:spPr>
            <a:xfrm>
              <a:off x="6738809" y="4761442"/>
              <a:ext cx="883033" cy="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/>
            <p:cNvSpPr txBox="1"/>
            <p:nvPr/>
          </p:nvSpPr>
          <p:spPr>
            <a:xfrm>
              <a:off x="6651245" y="4392110"/>
              <a:ext cx="1090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b="1" dirty="0" smtClean="0">
                  <a:solidFill>
                    <a:schemeClr val="accent2"/>
                  </a:solidFill>
                </a:rPr>
                <a:t>Año 1993</a:t>
              </a:r>
              <a:endParaRPr lang="es-ES_tradnl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644639" y="4792132"/>
              <a:ext cx="2041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200" i="1" dirty="0" smtClean="0"/>
                <a:t>Ley 62</a:t>
              </a:r>
            </a:p>
            <a:p>
              <a:r>
                <a:rPr lang="es-ES_tradnl" sz="1200" b="1" dirty="0" smtClean="0"/>
                <a:t>Presidente de la Republica</a:t>
              </a:r>
              <a:endParaRPr lang="es-ES_tradnl" sz="1200" b="1" dirty="0"/>
            </a:p>
          </p:txBody>
        </p:sp>
      </p:grpSp>
      <p:grpSp>
        <p:nvGrpSpPr>
          <p:cNvPr id="52" name="Agrupar 51"/>
          <p:cNvGrpSpPr/>
          <p:nvPr/>
        </p:nvGrpSpPr>
        <p:grpSpPr>
          <a:xfrm>
            <a:off x="7051391" y="634802"/>
            <a:ext cx="1886761" cy="961934"/>
            <a:chOff x="7051391" y="634802"/>
            <a:chExt cx="1886761" cy="961934"/>
          </a:xfrm>
        </p:grpSpPr>
        <p:sp>
          <p:nvSpPr>
            <p:cNvPr id="36" name="Llamada con línea 3 35"/>
            <p:cNvSpPr/>
            <p:nvPr/>
          </p:nvSpPr>
          <p:spPr>
            <a:xfrm>
              <a:off x="7082597" y="634803"/>
              <a:ext cx="1855555" cy="961933"/>
            </a:xfrm>
            <a:prstGeom prst="borderCallout3">
              <a:avLst>
                <a:gd name="adj1" fmla="val 18750"/>
                <a:gd name="adj2" fmla="val -1908"/>
                <a:gd name="adj3" fmla="val 18750"/>
                <a:gd name="adj4" fmla="val -16667"/>
                <a:gd name="adj5" fmla="val 106594"/>
                <a:gd name="adj6" fmla="val -7195"/>
                <a:gd name="adj7" fmla="val 283484"/>
                <a:gd name="adj8" fmla="val 80997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37" name="Conector recto 36"/>
            <p:cNvCxnSpPr/>
            <p:nvPr/>
          </p:nvCxnSpPr>
          <p:spPr>
            <a:xfrm>
              <a:off x="7154947" y="980417"/>
              <a:ext cx="883033" cy="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uadroTexto 37"/>
            <p:cNvSpPr txBox="1"/>
            <p:nvPr/>
          </p:nvSpPr>
          <p:spPr>
            <a:xfrm>
              <a:off x="7051391" y="634802"/>
              <a:ext cx="1090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b="1" dirty="0" smtClean="0">
                  <a:solidFill>
                    <a:srgbClr val="0070C0"/>
                  </a:solidFill>
                </a:rPr>
                <a:t>Año 1994</a:t>
              </a:r>
              <a:endParaRPr lang="es-ES_tradnl" b="1" dirty="0">
                <a:solidFill>
                  <a:srgbClr val="0070C0"/>
                </a:solidFill>
              </a:endParaRPr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7051391" y="1044526"/>
              <a:ext cx="1795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200" i="1" dirty="0" smtClean="0"/>
                <a:t>Decreto 356</a:t>
              </a:r>
            </a:p>
            <a:p>
              <a:r>
                <a:rPr lang="es-ES_tradnl" sz="1200" b="1" dirty="0" smtClean="0"/>
                <a:t>Vigente a la Fecha.</a:t>
              </a:r>
              <a:endParaRPr lang="es-ES_tradnl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84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835" y="591093"/>
            <a:ext cx="5053331" cy="6026332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3115854" y="591093"/>
            <a:ext cx="1698172" cy="1158240"/>
            <a:chOff x="3115854" y="591093"/>
            <a:chExt cx="1698172" cy="1158240"/>
          </a:xfrm>
        </p:grpSpPr>
        <p:sp>
          <p:nvSpPr>
            <p:cNvPr id="5" name="Llamada de nube 4"/>
            <p:cNvSpPr/>
            <p:nvPr/>
          </p:nvSpPr>
          <p:spPr>
            <a:xfrm>
              <a:off x="3115854" y="591093"/>
              <a:ext cx="1698172" cy="1158240"/>
            </a:xfrm>
            <a:prstGeom prst="cloudCallout">
              <a:avLst>
                <a:gd name="adj1" fmla="val 88910"/>
                <a:gd name="adj2" fmla="val 44455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3343103" y="756557"/>
              <a:ext cx="9284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600" b="1" dirty="0" err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Zzz</a:t>
              </a:r>
              <a:endParaRPr lang="es-ES_tradnl" sz="3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" name="Lágrima 5"/>
          <p:cNvSpPr/>
          <p:nvPr/>
        </p:nvSpPr>
        <p:spPr>
          <a:xfrm rot="3653749">
            <a:off x="5561368" y="1560678"/>
            <a:ext cx="76315" cy="70592"/>
          </a:xfrm>
          <a:prstGeom prst="teardrop">
            <a:avLst>
              <a:gd name="adj" fmla="val 12387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Lágrima 6"/>
          <p:cNvSpPr/>
          <p:nvPr/>
        </p:nvSpPr>
        <p:spPr>
          <a:xfrm>
            <a:off x="5611866" y="1646481"/>
            <a:ext cx="72273" cy="66853"/>
          </a:xfrm>
          <a:prstGeom prst="teardrop">
            <a:avLst>
              <a:gd name="adj" fmla="val 12387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6470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/>
          <p:cNvGrpSpPr/>
          <p:nvPr/>
        </p:nvGrpSpPr>
        <p:grpSpPr>
          <a:xfrm>
            <a:off x="2903220" y="1996494"/>
            <a:ext cx="2271833" cy="2468880"/>
            <a:chOff x="3276600" y="1981200"/>
            <a:chExt cx="2595308" cy="282041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10" t="1506" r="1480" b="2258"/>
            <a:stretch/>
          </p:blipFill>
          <p:spPr>
            <a:xfrm>
              <a:off x="3276600" y="1981200"/>
              <a:ext cx="2595308" cy="1722120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3288728" y="3909060"/>
              <a:ext cx="258318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 smtClean="0"/>
                <a:t>PER</a:t>
              </a:r>
              <a:r>
                <a:rPr lang="es-ES" sz="2800" b="1" dirty="0" smtClean="0"/>
                <a:t>Ú</a:t>
              </a:r>
              <a:endParaRPr lang="es-ES_tradnl" sz="2800" b="1" dirty="0" smtClean="0"/>
            </a:p>
            <a:p>
              <a:pPr algn="ctr"/>
              <a:r>
                <a:rPr lang="es-ES_tradnl" sz="2400" dirty="0" smtClean="0"/>
                <a:t>1.932</a:t>
              </a:r>
              <a:endParaRPr lang="es-ES_tradnl" sz="2400" dirty="0"/>
            </a:p>
          </p:txBody>
        </p:sp>
      </p:grpSp>
      <p:grpSp>
        <p:nvGrpSpPr>
          <p:cNvPr id="11" name="Agrupar 10"/>
          <p:cNvGrpSpPr/>
          <p:nvPr/>
        </p:nvGrpSpPr>
        <p:grpSpPr>
          <a:xfrm>
            <a:off x="5465024" y="1630734"/>
            <a:ext cx="3352121" cy="3201413"/>
            <a:chOff x="5465024" y="1630734"/>
            <a:chExt cx="3352121" cy="320141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5024" y="1630734"/>
              <a:ext cx="3352121" cy="2234747"/>
            </a:xfrm>
            <a:prstGeom prst="rect">
              <a:avLst/>
            </a:prstGeom>
          </p:spPr>
        </p:pic>
        <p:sp>
          <p:nvSpPr>
            <p:cNvPr id="8" name="CuadroTexto 7"/>
            <p:cNvSpPr txBox="1"/>
            <p:nvPr/>
          </p:nvSpPr>
          <p:spPr>
            <a:xfrm>
              <a:off x="5465024" y="3939595"/>
              <a:ext cx="335212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/>
                <a:t>COLOMBIA</a:t>
              </a:r>
              <a:endParaRPr lang="es-ES_tradnl" sz="2800" b="1" dirty="0" smtClean="0"/>
            </a:p>
            <a:p>
              <a:pPr algn="ctr"/>
              <a:r>
                <a:rPr lang="es-ES_tradnl" sz="2400" dirty="0" smtClean="0"/>
                <a:t>3.511</a:t>
              </a:r>
              <a:endParaRPr lang="es-ES_tradnl" sz="2400" dirty="0"/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385508" y="1990873"/>
            <a:ext cx="2261217" cy="2570507"/>
            <a:chOff x="385508" y="1990873"/>
            <a:chExt cx="2261217" cy="2570507"/>
          </a:xfrm>
        </p:grpSpPr>
        <p:sp>
          <p:nvSpPr>
            <p:cNvPr id="6" name="CuadroTexto 5"/>
            <p:cNvSpPr txBox="1"/>
            <p:nvPr/>
          </p:nvSpPr>
          <p:spPr>
            <a:xfrm>
              <a:off x="385508" y="3668828"/>
              <a:ext cx="226121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 smtClean="0"/>
                <a:t>BOLIVIA</a:t>
              </a:r>
            </a:p>
            <a:p>
              <a:pPr algn="ctr"/>
              <a:r>
                <a:rPr lang="es-ES_tradnl" sz="2400" dirty="0" smtClean="0"/>
                <a:t>849</a:t>
              </a:r>
              <a:endParaRPr lang="es-ES_tradnl" sz="2400" dirty="0"/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508" y="1990873"/>
              <a:ext cx="2218619" cy="1513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066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576584" y="1722086"/>
            <a:ext cx="817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latin typeface="Arial" charset="0"/>
                <a:ea typeface="Arial" charset="0"/>
                <a:cs typeface="Arial" charset="0"/>
              </a:rPr>
              <a:t>Innovación y evolución	Seguridad integral	Transformación constante</a:t>
            </a:r>
            <a:endParaRPr lang="es-CO" b="1" dirty="0">
              <a:latin typeface="Arial" charset="0"/>
              <a:ea typeface="Arial" charset="0"/>
              <a:cs typeface="Arial" charset="0"/>
            </a:endParaRPr>
          </a:p>
          <a:p>
            <a:endParaRPr lang="es-CO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76585" y="564907"/>
            <a:ext cx="80380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MAYOR DINÁMICA DEL SECTOR INMOBILIARIO</a:t>
            </a:r>
          </a:p>
          <a:p>
            <a:pPr algn="ctr"/>
            <a:r>
              <a:rPr lang="es-CO" b="1" dirty="0" smtClean="0">
                <a:latin typeface="Arial" charset="0"/>
                <a:ea typeface="Arial" charset="0"/>
                <a:cs typeface="Arial" charset="0"/>
              </a:rPr>
              <a:t>SECTOR </a:t>
            </a:r>
            <a:r>
              <a:rPr lang="es-CO" b="1" dirty="0">
                <a:latin typeface="Arial" charset="0"/>
                <a:ea typeface="Arial" charset="0"/>
                <a:cs typeface="Arial" charset="0"/>
              </a:rPr>
              <a:t>DE SEGURIDAD PRIVADA  MÁS COMPETITIVO </a:t>
            </a:r>
            <a:endParaRPr lang="es-CO" b="1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" name="Agrupar 9"/>
          <p:cNvGrpSpPr/>
          <p:nvPr/>
        </p:nvGrpSpPr>
        <p:grpSpPr>
          <a:xfrm>
            <a:off x="962367" y="3068579"/>
            <a:ext cx="2069003" cy="2699829"/>
            <a:chOff x="962367" y="3068579"/>
            <a:chExt cx="2069003" cy="2699829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2453" y="3068579"/>
              <a:ext cx="1868832" cy="1868832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962367" y="4937411"/>
              <a:ext cx="20690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Arial" charset="0"/>
                  <a:ea typeface="Arial" charset="0"/>
                  <a:cs typeface="Arial" charset="0"/>
                </a:rPr>
                <a:t>Renovación del personal directivo y operativo</a:t>
              </a:r>
            </a:p>
          </p:txBody>
        </p:sp>
      </p:grpSp>
      <p:grpSp>
        <p:nvGrpSpPr>
          <p:cNvPr id="11" name="Agrupar 10"/>
          <p:cNvGrpSpPr/>
          <p:nvPr/>
        </p:nvGrpSpPr>
        <p:grpSpPr>
          <a:xfrm>
            <a:off x="3620314" y="3129852"/>
            <a:ext cx="1746285" cy="2392334"/>
            <a:chOff x="3620314" y="3129852"/>
            <a:chExt cx="1746285" cy="2392334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0314" y="3129852"/>
              <a:ext cx="1746285" cy="1746285"/>
            </a:xfrm>
            <a:prstGeom prst="rect">
              <a:avLst/>
            </a:prstGeom>
          </p:spPr>
        </p:pic>
        <p:sp>
          <p:nvSpPr>
            <p:cNvPr id="8" name="CuadroTexto 7"/>
            <p:cNvSpPr txBox="1"/>
            <p:nvPr/>
          </p:nvSpPr>
          <p:spPr>
            <a:xfrm>
              <a:off x="3673662" y="4937411"/>
              <a:ext cx="16395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Arial" charset="0"/>
                  <a:ea typeface="Arial" charset="0"/>
                  <a:cs typeface="Arial" charset="0"/>
                </a:rPr>
                <a:t>Inclusión de </a:t>
              </a:r>
              <a:r>
                <a:rPr lang="es-CO" sz="1600" b="1" dirty="0" smtClean="0">
                  <a:latin typeface="Arial" charset="0"/>
                  <a:ea typeface="Arial" charset="0"/>
                  <a:cs typeface="Arial" charset="0"/>
                </a:rPr>
                <a:t>la</a:t>
              </a:r>
            </a:p>
            <a:p>
              <a:pPr algn="ctr"/>
              <a:r>
                <a:rPr lang="es-CO" sz="1600" b="1" dirty="0" smtClean="0">
                  <a:latin typeface="Arial" charset="0"/>
                  <a:ea typeface="Arial" charset="0"/>
                  <a:cs typeface="Arial" charset="0"/>
                </a:rPr>
                <a:t>mujer</a:t>
              </a:r>
              <a:endParaRPr lang="es-CO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6055628" y="3129852"/>
            <a:ext cx="1900904" cy="2638556"/>
            <a:chOff x="6055628" y="3129852"/>
            <a:chExt cx="1900904" cy="263855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5628" y="3129852"/>
              <a:ext cx="1807559" cy="1807559"/>
            </a:xfrm>
            <a:prstGeom prst="rect">
              <a:avLst/>
            </a:prstGeom>
          </p:spPr>
        </p:pic>
        <p:sp>
          <p:nvSpPr>
            <p:cNvPr id="9" name="CuadroTexto 8"/>
            <p:cNvSpPr txBox="1"/>
            <p:nvPr/>
          </p:nvSpPr>
          <p:spPr>
            <a:xfrm>
              <a:off x="6155713" y="4937411"/>
              <a:ext cx="18008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Arial" charset="0"/>
                  <a:ea typeface="Arial" charset="0"/>
                  <a:cs typeface="Arial" charset="0"/>
                </a:rPr>
                <a:t>Implementación de nuevas </a:t>
              </a:r>
              <a:r>
                <a:rPr lang="es-CO" sz="1600" b="1" dirty="0" smtClean="0">
                  <a:latin typeface="Arial" charset="0"/>
                  <a:ea typeface="Arial" charset="0"/>
                  <a:cs typeface="Arial" charset="0"/>
                </a:rPr>
                <a:t>tecnologías</a:t>
              </a:r>
              <a:endParaRPr lang="es-CO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3" name="Abrir llave 32"/>
          <p:cNvSpPr/>
          <p:nvPr/>
        </p:nvSpPr>
        <p:spPr>
          <a:xfrm rot="16200000">
            <a:off x="4341360" y="-1529093"/>
            <a:ext cx="325380" cy="755995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Abrir llave 32"/>
          <p:cNvSpPr/>
          <p:nvPr/>
        </p:nvSpPr>
        <p:spPr>
          <a:xfrm rot="5400000">
            <a:off x="4341651" y="-848726"/>
            <a:ext cx="325380" cy="755995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0251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39" y="127000"/>
            <a:ext cx="4787900" cy="673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6471" y="248508"/>
            <a:ext cx="3873843" cy="68580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65812" y="1874556"/>
            <a:ext cx="2591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Renovación</a:t>
            </a:r>
            <a:r>
              <a:rPr lang="es-ES" sz="24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del perfil directivo y operativo.</a:t>
            </a:r>
            <a:endParaRPr lang="es-ES_tradnl" sz="2400" b="1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Elipse 1"/>
          <p:cNvSpPr/>
          <p:nvPr/>
        </p:nvSpPr>
        <p:spPr>
          <a:xfrm>
            <a:off x="940526" y="740229"/>
            <a:ext cx="1071154" cy="107115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212769" y="814141"/>
            <a:ext cx="526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s-ES_tradnl" sz="5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7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1323</TotalTime>
  <Words>408</Words>
  <Application>Microsoft Office PowerPoint</Application>
  <PresentationFormat>Presentación en pantalla (4:3)</PresentationFormat>
  <Paragraphs>113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W</cp:lastModifiedBy>
  <cp:revision>98</cp:revision>
  <cp:lastPrinted>2016-09-21T00:51:10Z</cp:lastPrinted>
  <dcterms:created xsi:type="dcterms:W3CDTF">2016-09-12T14:02:46Z</dcterms:created>
  <dcterms:modified xsi:type="dcterms:W3CDTF">2016-09-22T00:24:32Z</dcterms:modified>
</cp:coreProperties>
</file>